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4" r:id="rId3"/>
    <p:sldMasterId id="2147483696" r:id="rId4"/>
    <p:sldMasterId id="2147483708" r:id="rId5"/>
    <p:sldMasterId id="2147483720" r:id="rId6"/>
    <p:sldMasterId id="2147483732" r:id="rId7"/>
    <p:sldMasterId id="2147483744" r:id="rId8"/>
  </p:sldMasterIdLst>
  <p:sldIdLst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705" autoAdjust="0"/>
  </p:normalViewPr>
  <p:slideViewPr>
    <p:cSldViewPr>
      <p:cViewPr varScale="1">
        <p:scale>
          <a:sx n="105" d="100"/>
          <a:sy n="105" d="100"/>
        </p:scale>
        <p:origin x="-150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5.xml"/><Relationship Id="rId1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4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8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3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7.xml"/><Relationship Id="rId10" Type="http://schemas.openxmlformats.org/officeDocument/2006/relationships/slide" Target="slides/slide2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1.xml"/><Relationship Id="rId14" Type="http://schemas.openxmlformats.org/officeDocument/2006/relationships/slide" Target="slides/slide6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3F51E0-2B52-4D37-B546-BFCB82D13A5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02.02.2017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3ACE7-30A3-49A0-A683-FA918FC64E26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787234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3F51E0-2B52-4D37-B546-BFCB82D13A5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02.02.2017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3ACE7-30A3-49A0-A683-FA918FC64E26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838623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3F51E0-2B52-4D37-B546-BFCB82D13A5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02.02.2017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3ACE7-30A3-49A0-A683-FA918FC64E26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547513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3F51E0-2B52-4D37-B546-BFCB82D13A5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02.02.2017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3ACE7-30A3-49A0-A683-FA918FC64E26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336929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3F51E0-2B52-4D37-B546-BFCB82D13A5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02.02.2017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3ACE7-30A3-49A0-A683-FA918FC64E26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92270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3F51E0-2B52-4D37-B546-BFCB82D13A5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02.02.2017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3ACE7-30A3-49A0-A683-FA918FC64E26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124439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3F51E0-2B52-4D37-B546-BFCB82D13A5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02.02.2017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3ACE7-30A3-49A0-A683-FA918FC64E26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54648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3F51E0-2B52-4D37-B546-BFCB82D13A5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02.02.2017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3ACE7-30A3-49A0-A683-FA918FC64E26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55225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3F51E0-2B52-4D37-B546-BFCB82D13A5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02.02.2017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3ACE7-30A3-49A0-A683-FA918FC64E26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41374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3F51E0-2B52-4D37-B546-BFCB82D13A5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02.02.2017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3ACE7-30A3-49A0-A683-FA918FC64E26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67369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3F51E0-2B52-4D37-B546-BFCB82D13A5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02.02.2017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3ACE7-30A3-49A0-A683-FA918FC64E26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75364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3F51E0-2B52-4D37-B546-BFCB82D13A5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02.02.2017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3ACE7-30A3-49A0-A683-FA918FC64E26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576319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3F51E0-2B52-4D37-B546-BFCB82D13A5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02.02.2017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3ACE7-30A3-49A0-A683-FA918FC64E26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39819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3F51E0-2B52-4D37-B546-BFCB82D13A5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02.02.2017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3ACE7-30A3-49A0-A683-FA918FC64E26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96488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3F51E0-2B52-4D37-B546-BFCB82D13A5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02.02.2017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3ACE7-30A3-49A0-A683-FA918FC64E26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662739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3F51E0-2B52-4D37-B546-BFCB82D13A5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02.02.2017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3ACE7-30A3-49A0-A683-FA918FC64E26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42645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3F51E0-2B52-4D37-B546-BFCB82D13A5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02.02.2017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3ACE7-30A3-49A0-A683-FA918FC64E26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823688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3F51E0-2B52-4D37-B546-BFCB82D13A5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02.02.2017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3ACE7-30A3-49A0-A683-FA918FC64E26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28763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3F51E0-2B52-4D37-B546-BFCB82D13A5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02.02.2017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3ACE7-30A3-49A0-A683-FA918FC64E26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839255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3F51E0-2B52-4D37-B546-BFCB82D13A5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02.02.2017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3ACE7-30A3-49A0-A683-FA918FC64E26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32160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3F51E0-2B52-4D37-B546-BFCB82D13A5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02.02.2017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3ACE7-30A3-49A0-A683-FA918FC64E26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3735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3F51E0-2B52-4D37-B546-BFCB82D13A5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02.02.2017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3ACE7-30A3-49A0-A683-FA918FC64E26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997991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3F51E0-2B52-4D37-B546-BFCB82D13A5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02.02.2017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3ACE7-30A3-49A0-A683-FA918FC64E26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76883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3F51E0-2B52-4D37-B546-BFCB82D13A5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02.02.2017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3ACE7-30A3-49A0-A683-FA918FC64E26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20359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3F51E0-2B52-4D37-B546-BFCB82D13A5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02.02.2017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3ACE7-30A3-49A0-A683-FA918FC64E26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90404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3F51E0-2B52-4D37-B546-BFCB82D13A5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02.02.2017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3ACE7-30A3-49A0-A683-FA918FC64E26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28970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3F51E0-2B52-4D37-B546-BFCB82D13A5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02.02.2017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3ACE7-30A3-49A0-A683-FA918FC64E26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22654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3F51E0-2B52-4D37-B546-BFCB82D13A5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02.02.2017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3ACE7-30A3-49A0-A683-FA918FC64E26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0452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3F51E0-2B52-4D37-B546-BFCB82D13A5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02.02.2017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3ACE7-30A3-49A0-A683-FA918FC64E26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7592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3F51E0-2B52-4D37-B546-BFCB82D13A5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02.02.2017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3ACE7-30A3-49A0-A683-FA918FC64E26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18887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3F51E0-2B52-4D37-B546-BFCB82D13A5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02.02.2017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3ACE7-30A3-49A0-A683-FA918FC64E26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89913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3F51E0-2B52-4D37-B546-BFCB82D13A5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02.02.2017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3ACE7-30A3-49A0-A683-FA918FC64E26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54474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3F51E0-2B52-4D37-B546-BFCB82D13A5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02.02.2017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3ACE7-30A3-49A0-A683-FA918FC64E26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43720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3F51E0-2B52-4D37-B546-BFCB82D13A5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02.02.2017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3ACE7-30A3-49A0-A683-FA918FC64E26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47862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3F51E0-2B52-4D37-B546-BFCB82D13A5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02.02.2017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3ACE7-30A3-49A0-A683-FA918FC64E26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848994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3F51E0-2B52-4D37-B546-BFCB82D13A5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02.02.2017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3ACE7-30A3-49A0-A683-FA918FC64E26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274351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3F51E0-2B52-4D37-B546-BFCB82D13A5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02.02.2017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3ACE7-30A3-49A0-A683-FA918FC64E26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456067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3F51E0-2B52-4D37-B546-BFCB82D13A5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02.02.2017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3ACE7-30A3-49A0-A683-FA918FC64E26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74420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3F51E0-2B52-4D37-B546-BFCB82D13A5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02.02.2017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3ACE7-30A3-49A0-A683-FA918FC64E26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9797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3F51E0-2B52-4D37-B546-BFCB82D13A5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02.02.2017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3ACE7-30A3-49A0-A683-FA918FC64E26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347456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3F51E0-2B52-4D37-B546-BFCB82D13A5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02.02.2017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3ACE7-30A3-49A0-A683-FA918FC64E26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95429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3F51E0-2B52-4D37-B546-BFCB82D13A5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02.02.2017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3ACE7-30A3-49A0-A683-FA918FC64E26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57217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3F51E0-2B52-4D37-B546-BFCB82D13A5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02.02.2017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3ACE7-30A3-49A0-A683-FA918FC64E26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016191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3F51E0-2B52-4D37-B546-BFCB82D13A5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02.02.2017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3ACE7-30A3-49A0-A683-FA918FC64E26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93964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3F51E0-2B52-4D37-B546-BFCB82D13A5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02.02.2017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3ACE7-30A3-49A0-A683-FA918FC64E26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66783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3F51E0-2B52-4D37-B546-BFCB82D13A5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02.02.2017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3ACE7-30A3-49A0-A683-FA918FC64E26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17019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3F51E0-2B52-4D37-B546-BFCB82D13A5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02.02.2017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3ACE7-30A3-49A0-A683-FA918FC64E26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28791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3F51E0-2B52-4D37-B546-BFCB82D13A5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02.02.2017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3ACE7-30A3-49A0-A683-FA918FC64E26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076787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3F51E0-2B52-4D37-B546-BFCB82D13A5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02.02.2017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3ACE7-30A3-49A0-A683-FA918FC64E26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90237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3F51E0-2B52-4D37-B546-BFCB82D13A5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02.02.2017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3ACE7-30A3-49A0-A683-FA918FC64E26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768189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3F51E0-2B52-4D37-B546-BFCB82D13A5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02.02.2017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3ACE7-30A3-49A0-A683-FA918FC64E26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93304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3F51E0-2B52-4D37-B546-BFCB82D13A5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02.02.2017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3ACE7-30A3-49A0-A683-FA918FC64E26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97592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3F51E0-2B52-4D37-B546-BFCB82D13A5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02.02.2017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3ACE7-30A3-49A0-A683-FA918FC64E26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988214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3F51E0-2B52-4D37-B546-BFCB82D13A5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02.02.2017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3ACE7-30A3-49A0-A683-FA918FC64E26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98988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3F51E0-2B52-4D37-B546-BFCB82D13A5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02.02.2017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3ACE7-30A3-49A0-A683-FA918FC64E26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593849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3F51E0-2B52-4D37-B546-BFCB82D13A5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02.02.2017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3ACE7-30A3-49A0-A683-FA918FC64E26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21784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3F51E0-2B52-4D37-B546-BFCB82D13A5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02.02.2017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3ACE7-30A3-49A0-A683-FA918FC64E26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804997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3F51E0-2B52-4D37-B546-BFCB82D13A5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02.02.2017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3ACE7-30A3-49A0-A683-FA918FC64E26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85773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3F51E0-2B52-4D37-B546-BFCB82D13A5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02.02.2017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3ACE7-30A3-49A0-A683-FA918FC64E26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98544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3F51E0-2B52-4D37-B546-BFCB82D13A5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02.02.2017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3ACE7-30A3-49A0-A683-FA918FC64E26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42274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3F51E0-2B52-4D37-B546-BFCB82D13A5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02.02.2017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3ACE7-30A3-49A0-A683-FA918FC64E26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53620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3F51E0-2B52-4D37-B546-BFCB82D13A5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02.02.2017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3ACE7-30A3-49A0-A683-FA918FC64E26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327633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3F51E0-2B52-4D37-B546-BFCB82D13A5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02.02.2017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3ACE7-30A3-49A0-A683-FA918FC64E26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44492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3F51E0-2B52-4D37-B546-BFCB82D13A5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02.02.2017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3ACE7-30A3-49A0-A683-FA918FC64E26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99556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3F51E0-2B52-4D37-B546-BFCB82D13A5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02.02.2017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3ACE7-30A3-49A0-A683-FA918FC64E26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04800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3F51E0-2B52-4D37-B546-BFCB82D13A5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02.02.2017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3ACE7-30A3-49A0-A683-FA918FC64E26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177677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3F51E0-2B52-4D37-B546-BFCB82D13A5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02.02.2017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3ACE7-30A3-49A0-A683-FA918FC64E26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12191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3F51E0-2B52-4D37-B546-BFCB82D13A5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02.02.2017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3ACE7-30A3-49A0-A683-FA918FC64E26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19891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3F51E0-2B52-4D37-B546-BFCB82D13A5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02.02.2017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3ACE7-30A3-49A0-A683-FA918FC64E26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50473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3F51E0-2B52-4D37-B546-BFCB82D13A5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02.02.2017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3ACE7-30A3-49A0-A683-FA918FC64E26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013179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3F51E0-2B52-4D37-B546-BFCB82D13A5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02.02.2017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3ACE7-30A3-49A0-A683-FA918FC64E26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07495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3F51E0-2B52-4D37-B546-BFCB82D13A5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02.02.2017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3ACE7-30A3-49A0-A683-FA918FC64E26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52501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3F51E0-2B52-4D37-B546-BFCB82D13A5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02.02.2017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3ACE7-30A3-49A0-A683-FA918FC64E26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752815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3F51E0-2B52-4D37-B546-BFCB82D13A5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02.02.2017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3ACE7-30A3-49A0-A683-FA918FC64E26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23863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3F51E0-2B52-4D37-B546-BFCB82D13A5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02.02.2017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3ACE7-30A3-49A0-A683-FA918FC64E26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227139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3F51E0-2B52-4D37-B546-BFCB82D13A5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02.02.2017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3ACE7-30A3-49A0-A683-FA918FC64E26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968434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3F51E0-2B52-4D37-B546-BFCB82D13A5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02.02.2017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3ACE7-30A3-49A0-A683-FA918FC64E26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89149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3F51E0-2B52-4D37-B546-BFCB82D13A5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02.02.2017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3ACE7-30A3-49A0-A683-FA918FC64E26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658001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3F51E0-2B52-4D37-B546-BFCB82D13A5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02.02.2017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3ACE7-30A3-49A0-A683-FA918FC64E26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771420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3F51E0-2B52-4D37-B546-BFCB82D13A5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02.02.2017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3ACE7-30A3-49A0-A683-FA918FC64E26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83918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3F51E0-2B52-4D37-B546-BFCB82D13A5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02.02.2017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3ACE7-30A3-49A0-A683-FA918FC64E26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35380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3F51E0-2B52-4D37-B546-BFCB82D13A5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02.02.2017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3ACE7-30A3-49A0-A683-FA918FC64E26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62073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3F51E0-2B52-4D37-B546-BFCB82D13A5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02.02.2017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3ACE7-30A3-49A0-A683-FA918FC64E26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64566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3F51E0-2B52-4D37-B546-BFCB82D13A5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02.02.2017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3ACE7-30A3-49A0-A683-FA918FC64E26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34807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3F51E0-2B52-4D37-B546-BFCB82D13A5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02.02.2017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3ACE7-30A3-49A0-A683-FA918FC64E26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71581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3F51E0-2B52-4D37-B546-BFCB82D13A5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02.02.2017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3ACE7-30A3-49A0-A683-FA918FC64E26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88240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3F51E0-2B52-4D37-B546-BFCB82D13A5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02.02.2017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3ACE7-30A3-49A0-A683-FA918FC64E26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92877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3F51E0-2B52-4D37-B546-BFCB82D13A5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02.02.2017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3ACE7-30A3-49A0-A683-FA918FC64E26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79829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9C3F51E0-2B52-4D37-B546-BFCB82D13A5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02.02.2017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CF93ACE7-30A3-49A0-A683-FA918FC64E26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69175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9C3F51E0-2B52-4D37-B546-BFCB82D13A5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02.02.2017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CF93ACE7-30A3-49A0-A683-FA918FC64E26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92052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9C3F51E0-2B52-4D37-B546-BFCB82D13A5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02.02.2017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CF93ACE7-30A3-49A0-A683-FA918FC64E26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46444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9C3F51E0-2B52-4D37-B546-BFCB82D13A5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02.02.2017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CF93ACE7-30A3-49A0-A683-FA918FC64E26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88647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9C3F51E0-2B52-4D37-B546-BFCB82D13A5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02.02.2017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CF93ACE7-30A3-49A0-A683-FA918FC64E26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47009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9C3F51E0-2B52-4D37-B546-BFCB82D13A5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02.02.2017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CF93ACE7-30A3-49A0-A683-FA918FC64E26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88182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9C3F51E0-2B52-4D37-B546-BFCB82D13A5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02.02.2017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CF93ACE7-30A3-49A0-A683-FA918FC64E26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38113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9C3F51E0-2B52-4D37-B546-BFCB82D13A5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02.02.2017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CF93ACE7-30A3-49A0-A683-FA918FC64E26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76425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323528" y="260648"/>
            <a:ext cx="8496944" cy="1793167"/>
          </a:xfrm>
        </p:spPr>
        <p:txBody>
          <a:bodyPr/>
          <a:lstStyle/>
          <a:p>
            <a:pPr marL="182880" indent="0">
              <a:buNone/>
            </a:pPr>
            <a:r>
              <a:rPr lang="ru-RU" sz="4000" dirty="0" smtClean="0"/>
              <a:t>Тема урока: </a:t>
            </a:r>
            <a:br>
              <a:rPr lang="ru-RU" sz="4000" dirty="0" smtClean="0"/>
            </a:br>
            <a:r>
              <a:rPr lang="ru-RU" sz="4000" dirty="0" smtClean="0"/>
              <a:t>                 липиды и углеводы</a:t>
            </a:r>
            <a:endParaRPr lang="ru-RU" sz="40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682258" y="2041543"/>
            <a:ext cx="741682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Цель урока: </a:t>
            </a:r>
            <a:r>
              <a:rPr lang="ru-RU" sz="3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изучение  </a:t>
            </a:r>
            <a:r>
              <a:rPr lang="ru-RU" sz="3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липидов и </a:t>
            </a:r>
            <a:r>
              <a:rPr lang="ru-RU" sz="3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углеводов </a:t>
            </a:r>
            <a:r>
              <a:rPr lang="ru-RU" sz="3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органических веществ,  содержащихся  в клетке.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716150" y="4026657"/>
            <a:ext cx="7312234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Задача:</a:t>
            </a:r>
            <a:r>
              <a:rPr lang="ru-RU" sz="3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помощь </a:t>
            </a:r>
            <a:r>
              <a:rPr lang="ru-RU" sz="32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интернет-ресурсов</a:t>
            </a:r>
            <a:r>
              <a:rPr lang="ru-RU" sz="3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электронных энциклопедий и учебников создать проекты - презентации об углеродах и липидах.</a:t>
            </a:r>
          </a:p>
        </p:txBody>
      </p:sp>
    </p:spTree>
    <p:extLst>
      <p:ext uri="{BB962C8B-B14F-4D97-AF65-F5344CB8AC3E}">
        <p14:creationId xmlns:p14="http://schemas.microsoft.com/office/powerpoint/2010/main" val="16979908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бъект 4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7" name="Объект 3"/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332656"/>
            <a:ext cx="8136904" cy="5760640"/>
          </a:xfrm>
          <a:prstGeom prst="rect">
            <a:avLst/>
          </a:prstGeom>
          <a:noFill/>
        </p:spPr>
      </p:pic>
      <p:cxnSp>
        <p:nvCxnSpPr>
          <p:cNvPr id="8" name="Прямая со стрелкой 7"/>
          <p:cNvCxnSpPr/>
          <p:nvPr/>
        </p:nvCxnSpPr>
        <p:spPr>
          <a:xfrm>
            <a:off x="2051720" y="4221088"/>
            <a:ext cx="504056" cy="93610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Прямоугольник 10"/>
          <p:cNvSpPr/>
          <p:nvPr/>
        </p:nvSpPr>
        <p:spPr>
          <a:xfrm>
            <a:off x="2303748" y="5157192"/>
            <a:ext cx="1620180" cy="432048"/>
          </a:xfrm>
          <a:prstGeom prst="rect">
            <a:avLst/>
          </a:prstGeom>
          <a:noFill/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437624" y="5194408"/>
            <a:ext cx="12202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prstClr val="black"/>
                </a:solidFill>
              </a:rPr>
              <a:t>г</a:t>
            </a:r>
            <a:r>
              <a:rPr lang="ru-RU" dirty="0" smtClean="0">
                <a:solidFill>
                  <a:prstClr val="black"/>
                </a:solidFill>
              </a:rPr>
              <a:t>алактоза</a:t>
            </a:r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5522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539552" y="332656"/>
            <a:ext cx="7992888" cy="6048672"/>
          </a:xfrm>
        </p:spPr>
        <p:txBody>
          <a:bodyPr>
            <a:normAutofit/>
          </a:bodyPr>
          <a:lstStyle/>
          <a:p>
            <a:pPr marL="45720" indent="0" algn="just">
              <a:buNone/>
            </a:pPr>
            <a:r>
              <a:rPr lang="ru-RU" sz="3600" dirty="0" smtClean="0"/>
              <a:t>Углеводы  выполняют </a:t>
            </a:r>
            <a:r>
              <a:rPr lang="ru-RU" sz="3600" dirty="0"/>
              <a:t>4 функции:</a:t>
            </a:r>
          </a:p>
          <a:p>
            <a:pPr algn="just"/>
            <a:r>
              <a:rPr lang="ru-RU" sz="3600" dirty="0" smtClean="0"/>
              <a:t>Энергетическую </a:t>
            </a:r>
            <a:r>
              <a:rPr lang="ru-RU" sz="3600" dirty="0"/>
              <a:t>– в ходе расщепления 1 г. </a:t>
            </a:r>
            <a:r>
              <a:rPr lang="ru-RU" sz="3600" dirty="0" smtClean="0"/>
              <a:t>углеводов </a:t>
            </a:r>
            <a:r>
              <a:rPr lang="ru-RU" sz="3600" dirty="0"/>
              <a:t>освобождается 17,6  кДж.</a:t>
            </a:r>
          </a:p>
          <a:p>
            <a:pPr algn="just"/>
            <a:r>
              <a:rPr lang="ru-RU" sz="3600" dirty="0" smtClean="0"/>
              <a:t>Структурная </a:t>
            </a:r>
            <a:r>
              <a:rPr lang="ru-RU" sz="3600" dirty="0"/>
              <a:t>(строительная) </a:t>
            </a:r>
          </a:p>
          <a:p>
            <a:pPr algn="just"/>
            <a:r>
              <a:rPr lang="ru-RU" sz="3600" dirty="0" smtClean="0"/>
              <a:t>Запасающая </a:t>
            </a:r>
            <a:r>
              <a:rPr lang="ru-RU" sz="3600" dirty="0"/>
              <a:t>функция</a:t>
            </a:r>
          </a:p>
          <a:p>
            <a:pPr algn="just"/>
            <a:r>
              <a:rPr lang="ru-RU" sz="3600" dirty="0" smtClean="0"/>
              <a:t>Защитная  </a:t>
            </a:r>
            <a:r>
              <a:rPr lang="ru-RU" sz="3600" dirty="0"/>
              <a:t>функция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80929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760767" y="332656"/>
            <a:ext cx="8059705" cy="93610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cxnSp>
        <p:nvCxnSpPr>
          <p:cNvPr id="6" name="Прямая со стрелкой 5"/>
          <p:cNvCxnSpPr>
            <a:stCxn id="4" idx="2"/>
          </p:cNvCxnSpPr>
          <p:nvPr/>
        </p:nvCxnSpPr>
        <p:spPr>
          <a:xfrm flipH="1">
            <a:off x="1475656" y="1268760"/>
            <a:ext cx="3314964" cy="93610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 стрелкой 6"/>
          <p:cNvCxnSpPr>
            <a:stCxn id="4" idx="2"/>
          </p:cNvCxnSpPr>
          <p:nvPr/>
        </p:nvCxnSpPr>
        <p:spPr>
          <a:xfrm flipH="1">
            <a:off x="2339752" y="1268760"/>
            <a:ext cx="2450868" cy="176865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 стрелкой 9"/>
          <p:cNvCxnSpPr>
            <a:stCxn id="4" idx="2"/>
          </p:cNvCxnSpPr>
          <p:nvPr/>
        </p:nvCxnSpPr>
        <p:spPr>
          <a:xfrm flipH="1">
            <a:off x="3761910" y="1268760"/>
            <a:ext cx="1028710" cy="236113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 стрелкой 12"/>
          <p:cNvCxnSpPr/>
          <p:nvPr/>
        </p:nvCxnSpPr>
        <p:spPr>
          <a:xfrm>
            <a:off x="4759869" y="1317251"/>
            <a:ext cx="756084" cy="231264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 стрелкой 18"/>
          <p:cNvCxnSpPr>
            <a:stCxn id="4" idx="2"/>
          </p:cNvCxnSpPr>
          <p:nvPr/>
        </p:nvCxnSpPr>
        <p:spPr>
          <a:xfrm>
            <a:off x="4790620" y="1268760"/>
            <a:ext cx="1833608" cy="165618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 стрелкой 23"/>
          <p:cNvCxnSpPr>
            <a:stCxn id="4" idx="2"/>
          </p:cNvCxnSpPr>
          <p:nvPr/>
        </p:nvCxnSpPr>
        <p:spPr>
          <a:xfrm>
            <a:off x="4790620" y="1268760"/>
            <a:ext cx="3021740" cy="82809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Прямоугольник 27"/>
          <p:cNvSpPr/>
          <p:nvPr/>
        </p:nvSpPr>
        <p:spPr>
          <a:xfrm>
            <a:off x="207038" y="2286341"/>
            <a:ext cx="1784920" cy="54006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695044" y="3248980"/>
            <a:ext cx="1784920" cy="54006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2723532" y="3789040"/>
            <a:ext cx="1784920" cy="54006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4759869" y="3789040"/>
            <a:ext cx="1784920" cy="54006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6414356" y="3037415"/>
            <a:ext cx="1784920" cy="54006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34" name="Прямоугольник 33"/>
          <p:cNvSpPr/>
          <p:nvPr/>
        </p:nvSpPr>
        <p:spPr>
          <a:xfrm>
            <a:off x="7105072" y="2204864"/>
            <a:ext cx="1916144" cy="54006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2048" name="TextBox 2047"/>
          <p:cNvSpPr txBox="1"/>
          <p:nvPr/>
        </p:nvSpPr>
        <p:spPr>
          <a:xfrm>
            <a:off x="364665" y="2371705"/>
            <a:ext cx="7922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prstClr val="black"/>
                </a:solidFill>
              </a:rPr>
              <a:t>воски</a:t>
            </a: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049" name="TextBox 2048"/>
          <p:cNvSpPr txBox="1"/>
          <p:nvPr/>
        </p:nvSpPr>
        <p:spPr>
          <a:xfrm>
            <a:off x="695044" y="3334344"/>
            <a:ext cx="17849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prstClr val="black"/>
                </a:solidFill>
              </a:rPr>
              <a:t>фосфолипиды</a:t>
            </a: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051" name="TextBox 2050"/>
          <p:cNvSpPr txBox="1"/>
          <p:nvPr/>
        </p:nvSpPr>
        <p:spPr>
          <a:xfrm>
            <a:off x="2842817" y="3887947"/>
            <a:ext cx="15985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prstClr val="black"/>
                </a:solidFill>
              </a:rPr>
              <a:t>гликолипиды</a:t>
            </a: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052" name="TextBox 2051"/>
          <p:cNvSpPr txBox="1"/>
          <p:nvPr/>
        </p:nvSpPr>
        <p:spPr>
          <a:xfrm>
            <a:off x="4819317" y="3854874"/>
            <a:ext cx="17283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prstClr val="black"/>
                </a:solidFill>
              </a:rPr>
              <a:t>липопротеиды</a:t>
            </a: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053" name="TextBox 2052"/>
          <p:cNvSpPr txBox="1"/>
          <p:nvPr/>
        </p:nvSpPr>
        <p:spPr>
          <a:xfrm>
            <a:off x="6502183" y="3140381"/>
            <a:ext cx="12057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prstClr val="black"/>
                </a:solidFill>
              </a:rPr>
              <a:t>стероиды</a:t>
            </a: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054" name="TextBox 2053"/>
          <p:cNvSpPr txBox="1"/>
          <p:nvPr/>
        </p:nvSpPr>
        <p:spPr>
          <a:xfrm>
            <a:off x="7073247" y="2294153"/>
            <a:ext cx="19479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prstClr val="black"/>
                </a:solidFill>
              </a:rPr>
              <a:t>п</a:t>
            </a:r>
            <a:r>
              <a:rPr lang="ru-RU" dirty="0" smtClean="0">
                <a:solidFill>
                  <a:prstClr val="black"/>
                </a:solidFill>
              </a:rPr>
              <a:t>ростые липиды</a:t>
            </a: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055" name="TextBox 2054"/>
          <p:cNvSpPr txBox="1"/>
          <p:nvPr/>
        </p:nvSpPr>
        <p:spPr>
          <a:xfrm>
            <a:off x="788322" y="332656"/>
            <a:ext cx="804961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prstClr val="black"/>
                </a:solidFill>
              </a:rPr>
              <a:t>Липиды – органические вещества не растворимые в воде,</a:t>
            </a:r>
          </a:p>
          <a:p>
            <a:r>
              <a:rPr lang="ru-RU" dirty="0" smtClean="0">
                <a:solidFill>
                  <a:prstClr val="black"/>
                </a:solidFill>
              </a:rPr>
              <a:t> но растворимые в неполярных растворителях -  эфире, хлороформе, бензоле.</a:t>
            </a:r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8345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685800" y="232756"/>
            <a:ext cx="7846640" cy="5932548"/>
          </a:xfrm>
        </p:spPr>
        <p:txBody>
          <a:bodyPr>
            <a:normAutofit/>
          </a:bodyPr>
          <a:lstStyle/>
          <a:p>
            <a:pPr marL="45720" indent="0" algn="just">
              <a:buNone/>
            </a:pPr>
            <a:r>
              <a:rPr lang="ru-RU" sz="3000" dirty="0" smtClean="0"/>
              <a:t>Липиды  </a:t>
            </a:r>
            <a:r>
              <a:rPr lang="ru-RU" sz="3000" dirty="0"/>
              <a:t>выполняют 4 функции:</a:t>
            </a:r>
          </a:p>
          <a:p>
            <a:pPr algn="just"/>
            <a:r>
              <a:rPr lang="ru-RU" sz="3000" dirty="0" smtClean="0"/>
              <a:t>Энергетическую </a:t>
            </a:r>
            <a:r>
              <a:rPr lang="ru-RU" sz="3000" dirty="0"/>
              <a:t>– в ходе расщепления 1 г. жиров освобождается 38,9 кДж.</a:t>
            </a:r>
          </a:p>
          <a:p>
            <a:pPr algn="just"/>
            <a:r>
              <a:rPr lang="ru-RU" sz="3000" dirty="0" smtClean="0"/>
              <a:t>Структурная </a:t>
            </a:r>
            <a:r>
              <a:rPr lang="ru-RU" sz="3000" dirty="0"/>
              <a:t>(строительная) – являются компонентами мембран;</a:t>
            </a:r>
          </a:p>
          <a:p>
            <a:pPr algn="just"/>
            <a:r>
              <a:rPr lang="ru-RU" sz="3000" dirty="0" smtClean="0"/>
              <a:t>Транспортная </a:t>
            </a:r>
            <a:r>
              <a:rPr lang="ru-RU" sz="3000" dirty="0"/>
              <a:t>– транспортирует определенные липиды в разные ткани;</a:t>
            </a:r>
          </a:p>
          <a:p>
            <a:pPr algn="just"/>
            <a:r>
              <a:rPr lang="ru-RU" sz="3000" dirty="0" smtClean="0"/>
              <a:t>Запасающая </a:t>
            </a:r>
            <a:r>
              <a:rPr lang="ru-RU" sz="3000" dirty="0"/>
              <a:t>функция, запас воды. Особенно характерно для арктических и пустынных животных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26347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323528" y="188640"/>
            <a:ext cx="8352928" cy="64940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solidFill>
                  <a:prstClr val="black"/>
                </a:solidFill>
              </a:rPr>
              <a:t>Тест </a:t>
            </a:r>
          </a:p>
          <a:p>
            <a:r>
              <a:rPr lang="ru-RU" sz="1600" dirty="0">
                <a:solidFill>
                  <a:prstClr val="black"/>
                </a:solidFill>
              </a:rPr>
              <a:t>А1. В клетках животных запасным углеводом является:</a:t>
            </a:r>
          </a:p>
          <a:p>
            <a:r>
              <a:rPr lang="ru-RU" sz="1600" dirty="0">
                <a:solidFill>
                  <a:prstClr val="black"/>
                </a:solidFill>
              </a:rPr>
              <a:t>1)	целлюлоза </a:t>
            </a:r>
          </a:p>
          <a:p>
            <a:r>
              <a:rPr lang="ru-RU" sz="1600" dirty="0">
                <a:solidFill>
                  <a:prstClr val="black"/>
                </a:solidFill>
              </a:rPr>
              <a:t>2)	крахмал </a:t>
            </a:r>
          </a:p>
          <a:p>
            <a:r>
              <a:rPr lang="ru-RU" sz="1600" dirty="0">
                <a:solidFill>
                  <a:prstClr val="black"/>
                </a:solidFill>
              </a:rPr>
              <a:t>3)	хитин </a:t>
            </a:r>
          </a:p>
          <a:p>
            <a:r>
              <a:rPr lang="ru-RU" sz="1600" dirty="0">
                <a:solidFill>
                  <a:prstClr val="black"/>
                </a:solidFill>
              </a:rPr>
              <a:t>4)	</a:t>
            </a:r>
            <a:r>
              <a:rPr lang="ru-RU" sz="1600" dirty="0">
                <a:solidFill>
                  <a:srgbClr val="FF8021"/>
                </a:solidFill>
              </a:rPr>
              <a:t>гликоген</a:t>
            </a:r>
          </a:p>
          <a:p>
            <a:r>
              <a:rPr lang="ru-RU" sz="1600" dirty="0">
                <a:solidFill>
                  <a:prstClr val="black"/>
                </a:solidFill>
              </a:rPr>
              <a:t>А2. Больше всего энергии выделится при расщеплении:</a:t>
            </a:r>
          </a:p>
          <a:p>
            <a:r>
              <a:rPr lang="ru-RU" sz="1600" dirty="0">
                <a:solidFill>
                  <a:prstClr val="black"/>
                </a:solidFill>
              </a:rPr>
              <a:t>1)	10 г белка </a:t>
            </a:r>
          </a:p>
          <a:p>
            <a:r>
              <a:rPr lang="ru-RU" sz="1600" dirty="0">
                <a:solidFill>
                  <a:prstClr val="black"/>
                </a:solidFill>
              </a:rPr>
              <a:t>2)	10 г глюкозы </a:t>
            </a:r>
          </a:p>
          <a:p>
            <a:r>
              <a:rPr lang="ru-RU" sz="1600" dirty="0">
                <a:solidFill>
                  <a:prstClr val="black"/>
                </a:solidFill>
              </a:rPr>
              <a:t>3)	</a:t>
            </a:r>
            <a:r>
              <a:rPr lang="ru-RU" sz="1600" dirty="0">
                <a:solidFill>
                  <a:srgbClr val="FF8021"/>
                </a:solidFill>
              </a:rPr>
              <a:t>10 г жира </a:t>
            </a:r>
          </a:p>
          <a:p>
            <a:r>
              <a:rPr lang="ru-RU" sz="1600" dirty="0">
                <a:solidFill>
                  <a:prstClr val="black"/>
                </a:solidFill>
              </a:rPr>
              <a:t>4)	10 г аминокислоты</a:t>
            </a:r>
          </a:p>
          <a:p>
            <a:r>
              <a:rPr lang="ru-RU" sz="1600" dirty="0">
                <a:solidFill>
                  <a:prstClr val="black"/>
                </a:solidFill>
              </a:rPr>
              <a:t>А3. Какую из функций липиды не выполняют?</a:t>
            </a:r>
          </a:p>
          <a:p>
            <a:r>
              <a:rPr lang="ru-RU" sz="1600" dirty="0">
                <a:solidFill>
                  <a:prstClr val="black"/>
                </a:solidFill>
              </a:rPr>
              <a:t>1)	энергетическую </a:t>
            </a:r>
          </a:p>
          <a:p>
            <a:r>
              <a:rPr lang="ru-RU" sz="1600" dirty="0">
                <a:solidFill>
                  <a:prstClr val="black"/>
                </a:solidFill>
              </a:rPr>
              <a:t>2)	транспортную </a:t>
            </a:r>
          </a:p>
          <a:p>
            <a:r>
              <a:rPr lang="ru-RU" sz="1600" dirty="0">
                <a:solidFill>
                  <a:prstClr val="black"/>
                </a:solidFill>
              </a:rPr>
              <a:t>3)	</a:t>
            </a:r>
            <a:r>
              <a:rPr lang="ru-RU" sz="1600" dirty="0">
                <a:solidFill>
                  <a:srgbClr val="FF8021"/>
                </a:solidFill>
              </a:rPr>
              <a:t>защитную</a:t>
            </a:r>
            <a:r>
              <a:rPr lang="ru-RU" sz="1600" dirty="0">
                <a:solidFill>
                  <a:prstClr val="black"/>
                </a:solidFill>
              </a:rPr>
              <a:t> </a:t>
            </a:r>
          </a:p>
          <a:p>
            <a:r>
              <a:rPr lang="ru-RU" sz="1600" dirty="0">
                <a:solidFill>
                  <a:prstClr val="black"/>
                </a:solidFill>
              </a:rPr>
              <a:t>4)	строительную</a:t>
            </a:r>
          </a:p>
          <a:p>
            <a:r>
              <a:rPr lang="ru-RU" sz="1600" dirty="0">
                <a:solidFill>
                  <a:prstClr val="black"/>
                </a:solidFill>
              </a:rPr>
              <a:t>А4. Липиды можно растворить в:</a:t>
            </a:r>
          </a:p>
          <a:p>
            <a:r>
              <a:rPr lang="ru-RU" sz="1600" dirty="0">
                <a:solidFill>
                  <a:prstClr val="black"/>
                </a:solidFill>
              </a:rPr>
              <a:t>1)	воде </a:t>
            </a:r>
          </a:p>
          <a:p>
            <a:r>
              <a:rPr lang="ru-RU" sz="1600" dirty="0">
                <a:solidFill>
                  <a:prstClr val="black"/>
                </a:solidFill>
              </a:rPr>
              <a:t>2)	растворе поваренной соли </a:t>
            </a:r>
          </a:p>
          <a:p>
            <a:r>
              <a:rPr lang="ru-RU" sz="1600" dirty="0">
                <a:solidFill>
                  <a:prstClr val="black"/>
                </a:solidFill>
              </a:rPr>
              <a:t>3)	соляной кислоте </a:t>
            </a:r>
          </a:p>
          <a:p>
            <a:r>
              <a:rPr lang="ru-RU" sz="1600" dirty="0">
                <a:solidFill>
                  <a:prstClr val="black"/>
                </a:solidFill>
              </a:rPr>
              <a:t>4)	</a:t>
            </a:r>
            <a:r>
              <a:rPr lang="ru-RU" sz="1600" dirty="0">
                <a:solidFill>
                  <a:srgbClr val="FF8021"/>
                </a:solidFill>
              </a:rPr>
              <a:t>ацетоне</a:t>
            </a:r>
          </a:p>
          <a:p>
            <a:r>
              <a:rPr lang="ru-RU" sz="1600" dirty="0">
                <a:solidFill>
                  <a:prstClr val="black"/>
                </a:solidFill>
              </a:rPr>
              <a:t>А5. Особенности строения углеводов</a:t>
            </a:r>
          </a:p>
          <a:p>
            <a:r>
              <a:rPr lang="ru-RU" sz="1600" dirty="0">
                <a:solidFill>
                  <a:prstClr val="black"/>
                </a:solidFill>
              </a:rPr>
              <a:t>1)	состоят из остатков аминокислот</a:t>
            </a:r>
          </a:p>
          <a:p>
            <a:r>
              <a:rPr lang="ru-RU" sz="1600" dirty="0">
                <a:solidFill>
                  <a:prstClr val="black"/>
                </a:solidFill>
              </a:rPr>
              <a:t>2)	состоят из остатков глюкозы</a:t>
            </a:r>
          </a:p>
          <a:p>
            <a:r>
              <a:rPr lang="ru-RU" sz="1600" dirty="0">
                <a:solidFill>
                  <a:prstClr val="black"/>
                </a:solidFill>
              </a:rPr>
              <a:t>3)	</a:t>
            </a:r>
            <a:r>
              <a:rPr lang="ru-RU" sz="1600" dirty="0">
                <a:solidFill>
                  <a:srgbClr val="FF8021"/>
                </a:solidFill>
              </a:rPr>
              <a:t>состоят из атомов водорода, углерода и кислорода</a:t>
            </a:r>
          </a:p>
          <a:p>
            <a:r>
              <a:rPr lang="ru-RU" sz="1600" dirty="0">
                <a:solidFill>
                  <a:prstClr val="black"/>
                </a:solidFill>
              </a:rPr>
              <a:t>4)	состоят из остатков жирных кислот и глицерина</a:t>
            </a:r>
          </a:p>
        </p:txBody>
      </p:sp>
    </p:spTree>
    <p:extLst>
      <p:ext uri="{BB962C8B-B14F-4D97-AF65-F5344CB8AC3E}">
        <p14:creationId xmlns:p14="http://schemas.microsoft.com/office/powerpoint/2010/main" val="303247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683568" y="548680"/>
            <a:ext cx="7128792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prstClr val="black"/>
                </a:solidFill>
              </a:rPr>
              <a:t>В1. Выберите функции, которые углеводы выполняют в организме</a:t>
            </a:r>
          </a:p>
          <a:p>
            <a:r>
              <a:rPr lang="ru-RU" sz="2400" dirty="0">
                <a:solidFill>
                  <a:prstClr val="black"/>
                </a:solidFill>
              </a:rPr>
              <a:t>1)	каталитическая    </a:t>
            </a:r>
            <a:r>
              <a:rPr lang="ru-RU" sz="2400" dirty="0">
                <a:solidFill>
                  <a:srgbClr val="FF8021"/>
                </a:solidFill>
              </a:rPr>
              <a:t>4)строительная</a:t>
            </a:r>
          </a:p>
          <a:p>
            <a:r>
              <a:rPr lang="ru-RU" sz="2400" dirty="0">
                <a:solidFill>
                  <a:prstClr val="black"/>
                </a:solidFill>
              </a:rPr>
              <a:t>2)	транспортная       </a:t>
            </a:r>
            <a:r>
              <a:rPr lang="ru-RU" sz="2400" dirty="0">
                <a:solidFill>
                  <a:srgbClr val="FF8021"/>
                </a:solidFill>
              </a:rPr>
              <a:t>5)</a:t>
            </a:r>
            <a:r>
              <a:rPr lang="ru-RU" sz="2400" dirty="0">
                <a:solidFill>
                  <a:prstClr val="black"/>
                </a:solidFill>
              </a:rPr>
              <a:t> </a:t>
            </a:r>
            <a:r>
              <a:rPr lang="ru-RU" sz="2400" dirty="0">
                <a:solidFill>
                  <a:srgbClr val="FF8021"/>
                </a:solidFill>
              </a:rPr>
              <a:t>защитная</a:t>
            </a:r>
          </a:p>
          <a:p>
            <a:r>
              <a:rPr lang="ru-RU" sz="2400" dirty="0">
                <a:solidFill>
                  <a:prstClr val="black"/>
                </a:solidFill>
              </a:rPr>
              <a:t>3)	сигнальная           </a:t>
            </a:r>
            <a:r>
              <a:rPr lang="ru-RU" sz="2400" dirty="0">
                <a:solidFill>
                  <a:srgbClr val="FF8021"/>
                </a:solidFill>
              </a:rPr>
              <a:t>6)</a:t>
            </a:r>
            <a:r>
              <a:rPr lang="ru-RU" sz="2400" dirty="0">
                <a:solidFill>
                  <a:prstClr val="black"/>
                </a:solidFill>
              </a:rPr>
              <a:t> </a:t>
            </a:r>
            <a:r>
              <a:rPr lang="ru-RU" sz="2400" dirty="0">
                <a:solidFill>
                  <a:srgbClr val="FF8021"/>
                </a:solidFill>
              </a:rPr>
              <a:t>энергетическая</a:t>
            </a:r>
          </a:p>
          <a:p>
            <a:r>
              <a:rPr lang="ru-RU" sz="2400" dirty="0">
                <a:solidFill>
                  <a:prstClr val="black"/>
                </a:solidFill>
              </a:rPr>
              <a:t>В2. Выберите функции, которые липиды выполняют в клетке</a:t>
            </a:r>
          </a:p>
          <a:p>
            <a:r>
              <a:rPr lang="ru-RU" sz="2400" dirty="0">
                <a:solidFill>
                  <a:prstClr val="black"/>
                </a:solidFill>
              </a:rPr>
              <a:t>1)	</a:t>
            </a:r>
            <a:r>
              <a:rPr lang="ru-RU" sz="2400" dirty="0">
                <a:solidFill>
                  <a:srgbClr val="FF8021"/>
                </a:solidFill>
              </a:rPr>
              <a:t>структурная </a:t>
            </a:r>
            <a:r>
              <a:rPr lang="ru-RU" sz="2400" dirty="0">
                <a:solidFill>
                  <a:prstClr val="black"/>
                </a:solidFill>
              </a:rPr>
              <a:t>         4) ферментативная</a:t>
            </a:r>
          </a:p>
          <a:p>
            <a:r>
              <a:rPr lang="ru-RU" sz="2400" dirty="0">
                <a:solidFill>
                  <a:prstClr val="black"/>
                </a:solidFill>
              </a:rPr>
              <a:t>2)	</a:t>
            </a:r>
            <a:r>
              <a:rPr lang="ru-RU" sz="2400" dirty="0">
                <a:solidFill>
                  <a:srgbClr val="FF8021"/>
                </a:solidFill>
              </a:rPr>
              <a:t>энергетическая </a:t>
            </a:r>
            <a:r>
              <a:rPr lang="ru-RU" sz="2400" dirty="0">
                <a:solidFill>
                  <a:prstClr val="black"/>
                </a:solidFill>
              </a:rPr>
              <a:t>    5) сигнальная</a:t>
            </a:r>
          </a:p>
          <a:p>
            <a:r>
              <a:rPr lang="ru-RU" sz="2400" dirty="0">
                <a:solidFill>
                  <a:prstClr val="black"/>
                </a:solidFill>
              </a:rPr>
              <a:t>3)	</a:t>
            </a:r>
            <a:r>
              <a:rPr lang="ru-RU" sz="2400" dirty="0">
                <a:solidFill>
                  <a:srgbClr val="FF8021"/>
                </a:solidFill>
              </a:rPr>
              <a:t>запасающая </a:t>
            </a:r>
            <a:r>
              <a:rPr lang="ru-RU" sz="2400" dirty="0">
                <a:solidFill>
                  <a:prstClr val="black"/>
                </a:solidFill>
              </a:rPr>
              <a:t>          6) транспортная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58298" y="4653136"/>
            <a:ext cx="589787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prstClr val="black"/>
                </a:solidFill>
              </a:rPr>
              <a:t>Самооценка за тест:</a:t>
            </a:r>
          </a:p>
          <a:p>
            <a:r>
              <a:rPr lang="ru-RU" sz="2400" dirty="0" smtClean="0">
                <a:solidFill>
                  <a:prstClr val="black"/>
                </a:solidFill>
              </a:rPr>
              <a:t>7,6 правильно – оценка «5»;</a:t>
            </a:r>
          </a:p>
          <a:p>
            <a:r>
              <a:rPr lang="ru-RU" sz="2400" dirty="0" smtClean="0">
                <a:solidFill>
                  <a:prstClr val="black"/>
                </a:solidFill>
              </a:rPr>
              <a:t>5 правильно – оценка «4»; </a:t>
            </a:r>
          </a:p>
          <a:p>
            <a:r>
              <a:rPr lang="ru-RU" sz="2400" dirty="0" smtClean="0">
                <a:solidFill>
                  <a:prstClr val="black"/>
                </a:solidFill>
              </a:rPr>
              <a:t>4 правильно – оценка «3».</a:t>
            </a:r>
            <a:endParaRPr lang="ru-RU" sz="24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8199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67544" y="692696"/>
            <a:ext cx="7416824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>
                <a:solidFill>
                  <a:prstClr val="black"/>
                </a:solidFill>
              </a:rPr>
              <a:t>ДОМАШНЕЕ </a:t>
            </a:r>
            <a:r>
              <a:rPr lang="ru-RU" sz="2800" dirty="0" smtClean="0">
                <a:solidFill>
                  <a:prstClr val="black"/>
                </a:solidFill>
              </a:rPr>
              <a:t>ЗАДАНИЕ:</a:t>
            </a:r>
            <a:endParaRPr lang="ru-RU" sz="2800" dirty="0">
              <a:solidFill>
                <a:prstClr val="black"/>
              </a:solidFill>
            </a:endParaRPr>
          </a:p>
          <a:p>
            <a:r>
              <a:rPr lang="ru-RU" sz="2800" dirty="0" smtClean="0">
                <a:solidFill>
                  <a:prstClr val="black"/>
                </a:solidFill>
              </a:rPr>
              <a:t> </a:t>
            </a:r>
            <a:r>
              <a:rPr lang="ru-RU" sz="2800" dirty="0" smtClean="0">
                <a:latin typeface="Times New Roman"/>
                <a:ea typeface="Times New Roman"/>
              </a:rPr>
              <a:t>   </a:t>
            </a:r>
            <a:r>
              <a:rPr lang="ru-RU" sz="2800" dirty="0">
                <a:latin typeface="Times New Roman"/>
                <a:ea typeface="Times New Roman"/>
              </a:rPr>
              <a:t>§5 </a:t>
            </a:r>
            <a:r>
              <a:rPr lang="ru-RU" sz="2800" dirty="0" smtClean="0">
                <a:latin typeface="Times New Roman"/>
                <a:ea typeface="Times New Roman"/>
              </a:rPr>
              <a:t>(с. </a:t>
            </a:r>
            <a:r>
              <a:rPr lang="ru-RU" sz="2800" dirty="0">
                <a:latin typeface="Times New Roman"/>
                <a:ea typeface="Times New Roman"/>
              </a:rPr>
              <a:t>25-27), </a:t>
            </a:r>
            <a:r>
              <a:rPr lang="ru-RU" sz="2800" dirty="0" smtClean="0">
                <a:latin typeface="Times New Roman"/>
                <a:ea typeface="Times New Roman"/>
              </a:rPr>
              <a:t>вопросы после параграфа </a:t>
            </a:r>
            <a:r>
              <a:rPr lang="ru-RU" sz="2800" dirty="0">
                <a:latin typeface="Times New Roman"/>
                <a:ea typeface="Times New Roman"/>
              </a:rPr>
              <a:t>, составить </a:t>
            </a:r>
            <a:r>
              <a:rPr lang="ru-RU" sz="2800" dirty="0" smtClean="0">
                <a:latin typeface="Times New Roman"/>
                <a:ea typeface="Times New Roman"/>
              </a:rPr>
              <a:t>кроссворд по теме.</a:t>
            </a:r>
            <a:endParaRPr lang="ru-RU" sz="28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9177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3_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4_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5_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6_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7_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50</TotalTime>
  <Words>211</Words>
  <Application>Microsoft Office PowerPoint</Application>
  <PresentationFormat>Экран (4:3)</PresentationFormat>
  <Paragraphs>62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8</vt:i4>
      </vt:variant>
      <vt:variant>
        <vt:lpstr>Заголовки слайдов</vt:lpstr>
      </vt:variant>
      <vt:variant>
        <vt:i4>8</vt:i4>
      </vt:variant>
    </vt:vector>
  </HeadingPairs>
  <TitlesOfParts>
    <vt:vector size="16" baseType="lpstr">
      <vt:lpstr>Воздушный поток</vt:lpstr>
      <vt:lpstr>1_Воздушный поток</vt:lpstr>
      <vt:lpstr>2_Воздушный поток</vt:lpstr>
      <vt:lpstr>3_Воздушный поток</vt:lpstr>
      <vt:lpstr>4_Воздушный поток</vt:lpstr>
      <vt:lpstr>5_Воздушный поток</vt:lpstr>
      <vt:lpstr>6_Воздушный поток</vt:lpstr>
      <vt:lpstr>7_Воздушный поток</vt:lpstr>
      <vt:lpstr>Тема урока:                   липиды и углеводы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 урока:                   липиды и углеводы</dc:title>
  <dc:creator>home</dc:creator>
  <cp:lastModifiedBy>home</cp:lastModifiedBy>
  <cp:revision>2</cp:revision>
  <dcterms:created xsi:type="dcterms:W3CDTF">2017-02-02T11:48:20Z</dcterms:created>
  <dcterms:modified xsi:type="dcterms:W3CDTF">2017-02-02T12:49:12Z</dcterms:modified>
</cp:coreProperties>
</file>